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2" r:id="rId3"/>
    <p:sldId id="261" r:id="rId4"/>
    <p:sldId id="257" r:id="rId5"/>
    <p:sldId id="258" r:id="rId6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33" autoAdjust="0"/>
    <p:restoredTop sz="94660"/>
  </p:normalViewPr>
  <p:slideViewPr>
    <p:cSldViewPr>
      <p:cViewPr>
        <p:scale>
          <a:sx n="90" d="100"/>
          <a:sy n="90" d="100"/>
        </p:scale>
        <p:origin x="-2502" y="-5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CD9CD-23AD-4939-BA8F-0DAE03EC298C}" type="datetimeFigureOut">
              <a:rPr lang="zh-TW" altLang="en-US" smtClean="0"/>
              <a:t>2013/5/27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1F95B-ADD4-4A7A-A8EC-814DCD9704E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1383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CD9CD-23AD-4939-BA8F-0DAE03EC298C}" type="datetimeFigureOut">
              <a:rPr lang="zh-TW" altLang="en-US" smtClean="0"/>
              <a:t>2013/5/27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1F95B-ADD4-4A7A-A8EC-814DCD9704E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39532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CD9CD-23AD-4939-BA8F-0DAE03EC298C}" type="datetimeFigureOut">
              <a:rPr lang="zh-TW" altLang="en-US" smtClean="0"/>
              <a:t>2013/5/27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1F95B-ADD4-4A7A-A8EC-814DCD9704E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87436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CD9CD-23AD-4939-BA8F-0DAE03EC298C}" type="datetimeFigureOut">
              <a:rPr lang="zh-TW" altLang="en-US" smtClean="0"/>
              <a:t>2013/5/27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1F95B-ADD4-4A7A-A8EC-814DCD9704E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8841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CD9CD-23AD-4939-BA8F-0DAE03EC298C}" type="datetimeFigureOut">
              <a:rPr lang="zh-TW" altLang="en-US" smtClean="0"/>
              <a:t>2013/5/27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1F95B-ADD4-4A7A-A8EC-814DCD9704E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48577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CD9CD-23AD-4939-BA8F-0DAE03EC298C}" type="datetimeFigureOut">
              <a:rPr lang="zh-TW" altLang="en-US" smtClean="0"/>
              <a:t>2013/5/27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1F95B-ADD4-4A7A-A8EC-814DCD9704E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3729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CD9CD-23AD-4939-BA8F-0DAE03EC298C}" type="datetimeFigureOut">
              <a:rPr lang="zh-TW" altLang="en-US" smtClean="0"/>
              <a:t>2013/5/27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1F95B-ADD4-4A7A-A8EC-814DCD9704E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02976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CD9CD-23AD-4939-BA8F-0DAE03EC298C}" type="datetimeFigureOut">
              <a:rPr lang="zh-TW" altLang="en-US" smtClean="0"/>
              <a:t>2013/5/27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1F95B-ADD4-4A7A-A8EC-814DCD9704E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58704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CD9CD-23AD-4939-BA8F-0DAE03EC298C}" type="datetimeFigureOut">
              <a:rPr lang="zh-TW" altLang="en-US" smtClean="0"/>
              <a:t>2013/5/27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1F95B-ADD4-4A7A-A8EC-814DCD9704E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0858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CD9CD-23AD-4939-BA8F-0DAE03EC298C}" type="datetimeFigureOut">
              <a:rPr lang="zh-TW" altLang="en-US" smtClean="0"/>
              <a:t>2013/5/27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1F95B-ADD4-4A7A-A8EC-814DCD9704E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25063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CD9CD-23AD-4939-BA8F-0DAE03EC298C}" type="datetimeFigureOut">
              <a:rPr lang="zh-TW" altLang="en-US" smtClean="0"/>
              <a:t>2013/5/27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1F95B-ADD4-4A7A-A8EC-814DCD9704E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05349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6CD9CD-23AD-4939-BA8F-0DAE03EC298C}" type="datetimeFigureOut">
              <a:rPr lang="zh-TW" altLang="en-US" smtClean="0"/>
              <a:t>2013/5/27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B1F95B-ADD4-4A7A-A8EC-814DCD9704E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1770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496944" cy="562074"/>
          </a:xfrm>
        </p:spPr>
        <p:txBody>
          <a:bodyPr>
            <a:noAutofit/>
          </a:bodyPr>
          <a:lstStyle/>
          <a:p>
            <a:pPr algn="l"/>
            <a:r>
              <a:rPr lang="en-US" altLang="zh-TW" sz="2800" b="1" kern="100" dirty="0" smtClean="0">
                <a:solidFill>
                  <a:srgbClr val="0000FF"/>
                </a:solidFill>
                <a:latin typeface="Times New Roman"/>
                <a:ea typeface="標楷體"/>
              </a:rPr>
              <a:t/>
            </a:r>
            <a:br>
              <a:rPr lang="en-US" altLang="zh-TW" sz="2800" b="1" kern="100" dirty="0" smtClean="0">
                <a:solidFill>
                  <a:srgbClr val="0000FF"/>
                </a:solidFill>
                <a:latin typeface="Times New Roman"/>
                <a:ea typeface="標楷體"/>
              </a:rPr>
            </a:br>
            <a:r>
              <a:rPr lang="zh-TW" altLang="zh-TW" sz="2800" b="1" kern="100" dirty="0" smtClean="0">
                <a:solidFill>
                  <a:srgbClr val="0000FF"/>
                </a:solidFill>
                <a:latin typeface="Times New Roman"/>
                <a:ea typeface="標楷體"/>
              </a:rPr>
              <a:t>中華民國</a:t>
            </a:r>
            <a:r>
              <a:rPr lang="zh-TW" altLang="zh-TW" sz="2800" b="1" kern="100" dirty="0">
                <a:solidFill>
                  <a:srgbClr val="0000FF"/>
                </a:solidFill>
                <a:latin typeface="Times New Roman"/>
                <a:ea typeface="標楷體"/>
              </a:rPr>
              <a:t>營建工程學會理監事、顧問、委員聯席會議</a:t>
            </a:r>
            <a:r>
              <a:rPr lang="zh-TW" altLang="zh-TW" sz="2800" kern="100" dirty="0">
                <a:latin typeface="Times New Roman"/>
              </a:rPr>
              <a:t/>
            </a:r>
            <a:br>
              <a:rPr lang="zh-TW" altLang="zh-TW" sz="2800" kern="100" dirty="0">
                <a:latin typeface="Times New Roman"/>
              </a:rPr>
            </a:br>
            <a:endParaRPr lang="zh-TW" altLang="en-US" sz="28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908720"/>
            <a:ext cx="8424936" cy="6120680"/>
          </a:xfrm>
        </p:spPr>
        <p:txBody>
          <a:bodyPr>
            <a:no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zh-TW" altLang="zh-TW" sz="2400" kern="100" dirty="0" smtClean="0">
                <a:latin typeface="Times New Roman"/>
                <a:ea typeface="標楷體"/>
              </a:rPr>
              <a:t>開會</a:t>
            </a:r>
            <a:r>
              <a:rPr lang="zh-TW" altLang="zh-TW" sz="2400" kern="100" dirty="0">
                <a:latin typeface="Times New Roman"/>
                <a:ea typeface="標楷體"/>
              </a:rPr>
              <a:t>時間</a:t>
            </a:r>
            <a:r>
              <a:rPr lang="zh-TW" altLang="zh-TW" sz="2400" kern="100" dirty="0" smtClean="0">
                <a:latin typeface="Times New Roman"/>
                <a:ea typeface="標楷體"/>
              </a:rPr>
              <a:t>：</a:t>
            </a:r>
            <a:r>
              <a:rPr lang="en-US" altLang="zh-TW" sz="2400" kern="100" dirty="0" smtClean="0">
                <a:latin typeface="Times New Roman"/>
                <a:ea typeface="標楷體"/>
              </a:rPr>
              <a:t>102</a:t>
            </a:r>
            <a:r>
              <a:rPr lang="zh-TW" altLang="zh-TW" sz="2400" kern="100" dirty="0" smtClean="0">
                <a:latin typeface="Times New Roman"/>
                <a:ea typeface="標楷體"/>
              </a:rPr>
              <a:t>年</a:t>
            </a:r>
            <a:r>
              <a:rPr lang="en-US" altLang="zh-TW" sz="2400" kern="100" dirty="0" smtClean="0">
                <a:latin typeface="Times New Roman"/>
                <a:ea typeface="標楷體"/>
              </a:rPr>
              <a:t>6</a:t>
            </a:r>
            <a:r>
              <a:rPr lang="zh-TW" altLang="zh-TW" sz="2400" kern="100" dirty="0" smtClean="0">
                <a:latin typeface="Times New Roman"/>
                <a:ea typeface="標楷體"/>
              </a:rPr>
              <a:t>月</a:t>
            </a:r>
            <a:r>
              <a:rPr lang="en-US" altLang="zh-TW" sz="2400" kern="100" dirty="0" smtClean="0">
                <a:latin typeface="Times New Roman"/>
                <a:ea typeface="標楷體"/>
              </a:rPr>
              <a:t>8</a:t>
            </a:r>
            <a:r>
              <a:rPr lang="zh-TW" altLang="zh-TW" sz="2400" kern="100" dirty="0" smtClean="0">
                <a:latin typeface="Times New Roman"/>
                <a:ea typeface="標楷體"/>
              </a:rPr>
              <a:t>日（星期六</a:t>
            </a:r>
            <a:r>
              <a:rPr lang="zh-TW" altLang="zh-TW" sz="2400" kern="100" dirty="0">
                <a:latin typeface="Times New Roman"/>
                <a:ea typeface="標楷體"/>
              </a:rPr>
              <a:t>），上午</a:t>
            </a:r>
            <a:r>
              <a:rPr lang="en-US" altLang="zh-TW" sz="2400" kern="100" dirty="0">
                <a:latin typeface="Times New Roman"/>
                <a:ea typeface="標楷體"/>
              </a:rPr>
              <a:t>10:00 </a:t>
            </a:r>
            <a:r>
              <a:rPr lang="zh-TW" altLang="zh-TW" sz="2400" kern="100" dirty="0">
                <a:latin typeface="Times New Roman"/>
                <a:ea typeface="標楷體"/>
              </a:rPr>
              <a:t>〜</a:t>
            </a:r>
            <a:r>
              <a:rPr lang="en-US" altLang="zh-TW" sz="2400" kern="100" dirty="0">
                <a:latin typeface="Times New Roman"/>
                <a:ea typeface="標楷體"/>
              </a:rPr>
              <a:t>12:00</a:t>
            </a:r>
            <a:r>
              <a:rPr lang="zh-TW" altLang="zh-TW" sz="2400" kern="100" dirty="0" smtClean="0">
                <a:latin typeface="Times New Roman"/>
                <a:ea typeface="標楷體"/>
              </a:rPr>
              <a:t>，</a:t>
            </a:r>
            <a:endParaRPr lang="en-US" altLang="zh-TW" sz="2400" kern="100" dirty="0" smtClean="0">
              <a:latin typeface="Times New Roman"/>
              <a:ea typeface="標楷體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US" altLang="zh-TW" sz="2400" kern="100" dirty="0">
                <a:latin typeface="Times New Roman"/>
                <a:ea typeface="標楷體"/>
              </a:rPr>
              <a:t> </a:t>
            </a:r>
            <a:r>
              <a:rPr lang="en-US" altLang="zh-TW" sz="2400" kern="100" dirty="0" smtClean="0">
                <a:latin typeface="Times New Roman"/>
                <a:ea typeface="標楷體"/>
              </a:rPr>
              <a:t>                   </a:t>
            </a:r>
            <a:r>
              <a:rPr lang="zh-TW" altLang="zh-TW" sz="2400" kern="100" dirty="0" smtClean="0">
                <a:latin typeface="Times New Roman"/>
                <a:ea typeface="標楷體"/>
              </a:rPr>
              <a:t>會</a:t>
            </a:r>
            <a:r>
              <a:rPr lang="zh-TW" altLang="zh-TW" sz="2400" kern="100" dirty="0">
                <a:latin typeface="Times New Roman"/>
                <a:ea typeface="標楷體"/>
              </a:rPr>
              <a:t>後午餐。</a:t>
            </a:r>
            <a:endParaRPr lang="zh-TW" altLang="zh-TW" sz="2400" kern="100" dirty="0">
              <a:latin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zh-TW" altLang="zh-TW" sz="2400" kern="100" dirty="0">
                <a:latin typeface="Times New Roman"/>
                <a:ea typeface="標楷體"/>
              </a:rPr>
              <a:t>開會地點：陽明山國家公園菁山自然</a:t>
            </a:r>
            <a:r>
              <a:rPr lang="zh-TW" altLang="zh-TW" sz="2400" kern="100" dirty="0" smtClean="0">
                <a:latin typeface="Times New Roman"/>
                <a:ea typeface="標楷體"/>
              </a:rPr>
              <a:t>中心</a:t>
            </a:r>
            <a:r>
              <a:rPr lang="en-US" altLang="zh-TW" sz="2400" kern="100" dirty="0" smtClean="0">
                <a:latin typeface="Times New Roman"/>
                <a:ea typeface="標楷體"/>
              </a:rPr>
              <a:t> (</a:t>
            </a:r>
            <a:r>
              <a:rPr lang="zh-TW" altLang="zh-TW" sz="2400" kern="100" dirty="0">
                <a:latin typeface="Times New Roman"/>
                <a:ea typeface="標楷體"/>
              </a:rPr>
              <a:t>陽明山菁山路</a:t>
            </a:r>
            <a:r>
              <a:rPr lang="en-US" altLang="zh-TW" sz="2400" kern="100" dirty="0" smtClean="0">
                <a:latin typeface="Times New Roman"/>
                <a:ea typeface="標楷體"/>
              </a:rPr>
              <a:t>101</a:t>
            </a:r>
          </a:p>
          <a:p>
            <a:pPr marL="0" indent="0">
              <a:spcAft>
                <a:spcPts val="0"/>
              </a:spcAft>
              <a:buNone/>
            </a:pPr>
            <a:r>
              <a:rPr lang="zh-TW" altLang="en-US" sz="2400" kern="100" dirty="0" smtClean="0">
                <a:latin typeface="Times New Roman"/>
                <a:ea typeface="標楷體"/>
              </a:rPr>
              <a:t>                    </a:t>
            </a:r>
            <a:r>
              <a:rPr lang="zh-TW" altLang="zh-TW" sz="2400" kern="100" dirty="0" smtClean="0">
                <a:latin typeface="Times New Roman"/>
                <a:ea typeface="標楷體"/>
              </a:rPr>
              <a:t>巷</a:t>
            </a:r>
            <a:r>
              <a:rPr lang="en-US" altLang="zh-TW" sz="2400" kern="100" dirty="0">
                <a:latin typeface="Times New Roman"/>
                <a:ea typeface="標楷體"/>
              </a:rPr>
              <a:t>89</a:t>
            </a:r>
            <a:r>
              <a:rPr lang="zh-TW" altLang="zh-TW" sz="2400" kern="100" dirty="0">
                <a:latin typeface="Times New Roman"/>
                <a:ea typeface="標楷體"/>
              </a:rPr>
              <a:t>號</a:t>
            </a:r>
            <a:r>
              <a:rPr lang="en-US" altLang="zh-TW" sz="2400" kern="100" dirty="0">
                <a:latin typeface="Times New Roman"/>
                <a:ea typeface="標楷體"/>
              </a:rPr>
              <a:t>)</a:t>
            </a:r>
            <a:r>
              <a:rPr lang="zh-TW" altLang="zh-TW" sz="2400" kern="100" dirty="0" smtClean="0">
                <a:latin typeface="Times New Roman"/>
                <a:ea typeface="標楷體"/>
              </a:rPr>
              <a:t>。</a:t>
            </a:r>
            <a:r>
              <a:rPr lang="zh-TW" altLang="en-US" sz="2400" kern="100" dirty="0">
                <a:latin typeface="Times New Roman"/>
                <a:ea typeface="標楷體"/>
              </a:rPr>
              <a:t>開車由仰德大道上陽明山，經格致路</a:t>
            </a:r>
            <a:r>
              <a:rPr lang="zh-TW" altLang="en-US" sz="2400" kern="100" dirty="0" smtClean="0">
                <a:latin typeface="Times New Roman"/>
                <a:ea typeface="標楷體"/>
              </a:rPr>
              <a:t>直 </a:t>
            </a:r>
            <a:endParaRPr lang="en-US" altLang="zh-TW" sz="2400" kern="100" dirty="0" smtClean="0">
              <a:latin typeface="Times New Roman"/>
              <a:ea typeface="標楷體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zh-TW" altLang="en-US" sz="2400" kern="100" dirty="0">
                <a:latin typeface="Times New Roman"/>
                <a:ea typeface="標楷體"/>
              </a:rPr>
              <a:t> </a:t>
            </a:r>
            <a:r>
              <a:rPr lang="zh-TW" altLang="en-US" sz="2400" kern="100" dirty="0" smtClean="0">
                <a:latin typeface="Times New Roman"/>
                <a:ea typeface="標楷體"/>
              </a:rPr>
              <a:t>                   行</a:t>
            </a:r>
            <a:r>
              <a:rPr lang="zh-TW" altLang="en-US" sz="2400" kern="100" dirty="0">
                <a:latin typeface="Times New Roman"/>
                <a:ea typeface="標楷體"/>
              </a:rPr>
              <a:t>抵達陽明路與湖山路丁字路口，看到</a:t>
            </a:r>
            <a:r>
              <a:rPr lang="zh-TW" altLang="en-US" sz="2400" kern="100" dirty="0">
                <a:solidFill>
                  <a:srgbClr val="FF0000"/>
                </a:solidFill>
                <a:latin typeface="Times New Roman"/>
                <a:ea typeface="標楷體"/>
              </a:rPr>
              <a:t>中山樓</a:t>
            </a:r>
            <a:r>
              <a:rPr lang="zh-TW" altLang="en-US" sz="2400" kern="100" dirty="0" smtClean="0">
                <a:solidFill>
                  <a:srgbClr val="FF0000"/>
                </a:solidFill>
                <a:latin typeface="Times New Roman"/>
                <a:ea typeface="標楷體"/>
              </a:rPr>
              <a:t>大</a:t>
            </a:r>
            <a:endParaRPr lang="en-US" altLang="zh-TW" sz="2400" kern="100" dirty="0" smtClean="0">
              <a:solidFill>
                <a:srgbClr val="FF0000"/>
              </a:solidFill>
              <a:latin typeface="Times New Roman"/>
              <a:ea typeface="標楷體"/>
            </a:endParaRPr>
          </a:p>
          <a:p>
            <a:pPr marL="0" indent="0">
              <a:buNone/>
            </a:pPr>
            <a:r>
              <a:rPr lang="zh-TW" altLang="en-US" sz="2400" kern="100" dirty="0">
                <a:solidFill>
                  <a:srgbClr val="FF0000"/>
                </a:solidFill>
                <a:latin typeface="Times New Roman"/>
                <a:ea typeface="標楷體"/>
              </a:rPr>
              <a:t> </a:t>
            </a:r>
            <a:r>
              <a:rPr lang="zh-TW" altLang="en-US" sz="2400" kern="100" dirty="0" smtClean="0">
                <a:solidFill>
                  <a:srgbClr val="FF0000"/>
                </a:solidFill>
                <a:latin typeface="Times New Roman"/>
                <a:ea typeface="標楷體"/>
              </a:rPr>
              <a:t>                   門右轉</a:t>
            </a:r>
            <a:r>
              <a:rPr lang="zh-TW" altLang="en-US" sz="2400" kern="100" dirty="0" smtClean="0">
                <a:latin typeface="Times New Roman"/>
                <a:ea typeface="標楷體"/>
              </a:rPr>
              <a:t>直</a:t>
            </a:r>
            <a:r>
              <a:rPr lang="zh-TW" altLang="en-US" sz="2400" kern="100" dirty="0">
                <a:latin typeface="Times New Roman"/>
                <a:ea typeface="標楷體"/>
              </a:rPr>
              <a:t>行約</a:t>
            </a:r>
            <a:r>
              <a:rPr lang="en-US" altLang="zh-TW" sz="2400" kern="100" dirty="0">
                <a:latin typeface="Times New Roman"/>
                <a:ea typeface="標楷體"/>
              </a:rPr>
              <a:t>5</a:t>
            </a:r>
            <a:r>
              <a:rPr lang="zh-TW" altLang="en-US" sz="2400" kern="100" dirty="0">
                <a:latin typeface="Times New Roman"/>
                <a:ea typeface="標楷體"/>
              </a:rPr>
              <a:t>分鐘車程可達</a:t>
            </a:r>
            <a:r>
              <a:rPr lang="zh-TW" altLang="en-US" sz="2400" kern="100" dirty="0" smtClean="0">
                <a:latin typeface="Times New Roman"/>
                <a:ea typeface="標楷體"/>
              </a:rPr>
              <a:t>。</a:t>
            </a:r>
            <a:r>
              <a:rPr lang="zh-TW" altLang="en-US" sz="2400" b="1" kern="100" dirty="0">
                <a:solidFill>
                  <a:srgbClr val="0000FF"/>
                </a:solidFill>
                <a:latin typeface="Times New Roman"/>
                <a:ea typeface="標楷體"/>
              </a:rPr>
              <a:t>請參考</a:t>
            </a:r>
            <a:r>
              <a:rPr lang="en-US" altLang="zh-TW" sz="2400" b="1" kern="100" dirty="0">
                <a:solidFill>
                  <a:srgbClr val="0000FF"/>
                </a:solidFill>
                <a:latin typeface="Times New Roman"/>
                <a:ea typeface="標楷體"/>
              </a:rPr>
              <a:t>Google</a:t>
            </a:r>
            <a:r>
              <a:rPr lang="zh-TW" altLang="en-US" sz="2400" b="1" kern="100" dirty="0">
                <a:solidFill>
                  <a:srgbClr val="0000FF"/>
                </a:solidFill>
                <a:latin typeface="Times New Roman"/>
                <a:ea typeface="標楷體"/>
              </a:rPr>
              <a:t> 地</a:t>
            </a:r>
            <a:r>
              <a:rPr lang="zh-TW" altLang="zh-TW" sz="2400" b="1" kern="100" dirty="0">
                <a:solidFill>
                  <a:srgbClr val="0000FF"/>
                </a:solidFill>
                <a:latin typeface="Times New Roman"/>
                <a:ea typeface="標楷體"/>
              </a:rPr>
              <a:t>圖。</a:t>
            </a:r>
            <a:endParaRPr lang="zh-TW" altLang="zh-TW" sz="2400" b="1" kern="100" dirty="0">
              <a:solidFill>
                <a:srgbClr val="0000FF"/>
              </a:solidFill>
              <a:latin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zh-TW" altLang="zh-TW" sz="2400" kern="100" dirty="0" smtClean="0">
                <a:latin typeface="Times New Roman"/>
                <a:ea typeface="標楷體"/>
              </a:rPr>
              <a:t>午餐</a:t>
            </a:r>
            <a:r>
              <a:rPr lang="zh-TW" altLang="zh-TW" sz="2400" kern="100" dirty="0">
                <a:latin typeface="Times New Roman"/>
                <a:ea typeface="標楷體"/>
              </a:rPr>
              <a:t>地點：國際大</a:t>
            </a:r>
            <a:r>
              <a:rPr lang="zh-TW" altLang="zh-TW" sz="2400" kern="100" dirty="0" smtClean="0">
                <a:latin typeface="Times New Roman"/>
                <a:ea typeface="標楷體"/>
              </a:rPr>
              <a:t>旅館</a:t>
            </a:r>
            <a:r>
              <a:rPr lang="en-US" altLang="zh-TW" sz="2400" kern="100" dirty="0" smtClean="0">
                <a:latin typeface="Times New Roman"/>
                <a:ea typeface="標楷體"/>
              </a:rPr>
              <a:t> </a:t>
            </a:r>
            <a:r>
              <a:rPr lang="zh-TW" altLang="en-US" sz="2400" kern="100" dirty="0" smtClean="0">
                <a:latin typeface="Times New Roman"/>
                <a:ea typeface="標楷體"/>
              </a:rPr>
              <a:t> </a:t>
            </a:r>
            <a:r>
              <a:rPr lang="en-US" altLang="zh-TW" sz="2400" kern="100" dirty="0" smtClean="0">
                <a:latin typeface="Times New Roman"/>
                <a:ea typeface="標楷體"/>
              </a:rPr>
              <a:t>(</a:t>
            </a:r>
            <a:r>
              <a:rPr lang="zh-TW" altLang="zh-TW" sz="2400" kern="100" dirty="0">
                <a:latin typeface="Times New Roman"/>
                <a:ea typeface="標楷體"/>
              </a:rPr>
              <a:t>陽明山湖山路一段</a:t>
            </a:r>
            <a:r>
              <a:rPr lang="en-US" altLang="zh-TW" sz="2400" kern="100" dirty="0">
                <a:latin typeface="Times New Roman"/>
                <a:ea typeface="標楷體"/>
              </a:rPr>
              <a:t>7</a:t>
            </a:r>
            <a:r>
              <a:rPr lang="zh-TW" altLang="zh-TW" sz="2400" kern="100" dirty="0">
                <a:latin typeface="Times New Roman"/>
                <a:ea typeface="標楷體"/>
              </a:rPr>
              <a:t>號</a:t>
            </a:r>
            <a:r>
              <a:rPr lang="en-US" altLang="zh-TW" sz="2400" kern="100" dirty="0">
                <a:latin typeface="Times New Roman"/>
                <a:ea typeface="標楷體"/>
              </a:rPr>
              <a:t> </a:t>
            </a:r>
            <a:r>
              <a:rPr lang="zh-TW" altLang="en-US" sz="2400" kern="100" dirty="0" smtClean="0">
                <a:latin typeface="Times New Roman"/>
                <a:ea typeface="標楷體"/>
              </a:rPr>
              <a:t> </a:t>
            </a:r>
            <a:r>
              <a:rPr lang="en-US" altLang="zh-TW" sz="2400" kern="100" dirty="0" smtClean="0">
                <a:latin typeface="Times New Roman"/>
                <a:ea typeface="標楷體"/>
              </a:rPr>
              <a:t>TEL</a:t>
            </a:r>
            <a:r>
              <a:rPr lang="zh-TW" altLang="zh-TW" sz="2400" kern="100" dirty="0" smtClean="0">
                <a:latin typeface="Times New Roman"/>
                <a:ea typeface="標楷體"/>
              </a:rPr>
              <a:t>：</a:t>
            </a:r>
            <a:endParaRPr lang="en-US" altLang="zh-TW" sz="2400" kern="100" dirty="0" smtClean="0">
              <a:latin typeface="Times New Roman"/>
              <a:ea typeface="標楷體"/>
            </a:endParaRPr>
          </a:p>
          <a:p>
            <a:pPr marL="0" indent="0">
              <a:buNone/>
            </a:pPr>
            <a:r>
              <a:rPr lang="zh-TW" altLang="en-US" sz="2400" kern="100" dirty="0">
                <a:latin typeface="Times New Roman"/>
                <a:ea typeface="標楷體"/>
              </a:rPr>
              <a:t> </a:t>
            </a:r>
            <a:r>
              <a:rPr lang="zh-TW" altLang="en-US" sz="2400" kern="100" dirty="0" smtClean="0">
                <a:latin typeface="Times New Roman"/>
                <a:ea typeface="標楷體"/>
              </a:rPr>
              <a:t>                    </a:t>
            </a:r>
            <a:r>
              <a:rPr lang="en-US" altLang="zh-TW" sz="2400" kern="100" dirty="0" smtClean="0">
                <a:latin typeface="Times New Roman"/>
                <a:ea typeface="標楷體"/>
              </a:rPr>
              <a:t>02- 2861-7100</a:t>
            </a:r>
            <a:r>
              <a:rPr lang="en-US" altLang="zh-TW" sz="2400" kern="100" dirty="0">
                <a:latin typeface="Times New Roman"/>
                <a:ea typeface="標楷體"/>
              </a:rPr>
              <a:t>)</a:t>
            </a:r>
            <a:r>
              <a:rPr lang="zh-TW" altLang="zh-TW" sz="2400" kern="100" dirty="0" smtClean="0">
                <a:latin typeface="Times New Roman"/>
                <a:ea typeface="標楷體"/>
              </a:rPr>
              <a:t>。</a:t>
            </a:r>
            <a:r>
              <a:rPr lang="zh-TW" altLang="en-US" sz="2400" kern="100" dirty="0" smtClean="0">
                <a:latin typeface="Times New Roman"/>
                <a:ea typeface="標楷體"/>
              </a:rPr>
              <a:t>距</a:t>
            </a:r>
            <a:r>
              <a:rPr lang="zh-TW" altLang="zh-TW" sz="2400" kern="100" dirty="0">
                <a:latin typeface="Times New Roman"/>
                <a:ea typeface="標楷體"/>
              </a:rPr>
              <a:t>開會</a:t>
            </a:r>
            <a:r>
              <a:rPr lang="zh-TW" altLang="zh-TW" sz="2400" kern="100" dirty="0" smtClean="0">
                <a:latin typeface="Times New Roman"/>
                <a:ea typeface="標楷體"/>
              </a:rPr>
              <a:t>地點</a:t>
            </a:r>
            <a:r>
              <a:rPr lang="zh-TW" altLang="en-US" sz="2400" kern="100" dirty="0" smtClean="0">
                <a:latin typeface="Times New Roman"/>
                <a:ea typeface="標楷體"/>
              </a:rPr>
              <a:t>約</a:t>
            </a:r>
            <a:r>
              <a:rPr lang="en-US" altLang="zh-TW" sz="2400" kern="100" dirty="0" smtClean="0">
                <a:latin typeface="Times New Roman"/>
                <a:ea typeface="標楷體"/>
              </a:rPr>
              <a:t>6</a:t>
            </a:r>
            <a:r>
              <a:rPr lang="zh-TW" altLang="en-US" sz="2400" kern="100" dirty="0">
                <a:latin typeface="Times New Roman"/>
                <a:ea typeface="標楷體"/>
              </a:rPr>
              <a:t>分鐘</a:t>
            </a:r>
            <a:r>
              <a:rPr lang="zh-TW" altLang="en-US" sz="2400" kern="100" dirty="0" smtClean="0">
                <a:latin typeface="Times New Roman"/>
                <a:ea typeface="標楷體"/>
              </a:rPr>
              <a:t>車程</a:t>
            </a:r>
            <a:r>
              <a:rPr lang="zh-TW" altLang="en-US" sz="2400" kern="100" dirty="0">
                <a:latin typeface="Times New Roman"/>
                <a:ea typeface="標楷體"/>
              </a:rPr>
              <a:t>。</a:t>
            </a:r>
          </a:p>
          <a:p>
            <a:pPr marL="0" indent="0">
              <a:spcAft>
                <a:spcPts val="0"/>
              </a:spcAft>
              <a:buNone/>
            </a:pPr>
            <a:r>
              <a:rPr lang="zh-TW" altLang="zh-TW" sz="2400" kern="100" dirty="0" smtClean="0">
                <a:latin typeface="Times New Roman"/>
                <a:ea typeface="標楷體"/>
              </a:rPr>
              <a:t>說明</a:t>
            </a:r>
            <a:r>
              <a:rPr lang="zh-TW" altLang="zh-TW" sz="2400" kern="100" dirty="0">
                <a:latin typeface="Times New Roman"/>
                <a:ea typeface="標楷體"/>
              </a:rPr>
              <a:t>：因逢週休二日交通管制</a:t>
            </a:r>
            <a:r>
              <a:rPr lang="zh-TW" altLang="zh-TW" sz="2400" kern="100" dirty="0">
                <a:latin typeface="Times New Roman"/>
              </a:rPr>
              <a:t>，</a:t>
            </a:r>
            <a:r>
              <a:rPr lang="zh-TW" altLang="zh-TW" sz="2400" kern="100" dirty="0">
                <a:latin typeface="Times New Roman"/>
                <a:ea typeface="標楷體"/>
              </a:rPr>
              <a:t>請於當天上午</a:t>
            </a:r>
            <a:r>
              <a:rPr lang="en-US" altLang="zh-TW" sz="2400" kern="100" dirty="0">
                <a:latin typeface="Times New Roman"/>
                <a:ea typeface="標楷體"/>
              </a:rPr>
              <a:t>9:00 </a:t>
            </a:r>
            <a:r>
              <a:rPr lang="zh-TW" altLang="zh-TW" sz="2400" kern="100" dirty="0">
                <a:latin typeface="Times New Roman"/>
                <a:ea typeface="標楷體"/>
              </a:rPr>
              <a:t>在</a:t>
            </a:r>
            <a:r>
              <a:rPr lang="zh-TW" altLang="zh-TW" sz="2400" kern="100" dirty="0" smtClean="0">
                <a:latin typeface="Times New Roman"/>
                <a:ea typeface="標楷體"/>
              </a:rPr>
              <a:t>捷運</a:t>
            </a:r>
            <a:endParaRPr lang="en-US" altLang="zh-TW" sz="2400" kern="100" dirty="0" smtClean="0">
              <a:latin typeface="Times New Roman"/>
              <a:ea typeface="標楷體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US" altLang="zh-TW" sz="2400" kern="100" dirty="0">
                <a:latin typeface="Times New Roman"/>
                <a:ea typeface="標楷體"/>
              </a:rPr>
              <a:t> </a:t>
            </a:r>
            <a:r>
              <a:rPr lang="en-US" altLang="zh-TW" sz="2400" kern="100" dirty="0" smtClean="0">
                <a:latin typeface="Times New Roman"/>
                <a:ea typeface="標楷體"/>
              </a:rPr>
              <a:t>           </a:t>
            </a:r>
            <a:r>
              <a:rPr lang="zh-TW" altLang="zh-TW" sz="2400" kern="100" dirty="0" smtClean="0">
                <a:latin typeface="Times New Roman"/>
                <a:ea typeface="標楷體"/>
              </a:rPr>
              <a:t>淡水線</a:t>
            </a:r>
            <a:r>
              <a:rPr lang="zh-TW" altLang="zh-TW" sz="2400" b="1" kern="100" dirty="0" smtClean="0">
                <a:solidFill>
                  <a:srgbClr val="0000FF"/>
                </a:solidFill>
                <a:latin typeface="Times New Roman"/>
                <a:ea typeface="標楷體"/>
              </a:rPr>
              <a:t>士林</a:t>
            </a:r>
            <a:r>
              <a:rPr lang="zh-TW" altLang="zh-TW" sz="2400" b="1" kern="100" dirty="0">
                <a:solidFill>
                  <a:srgbClr val="0000FF"/>
                </a:solidFill>
                <a:latin typeface="Times New Roman"/>
                <a:ea typeface="標楷體"/>
              </a:rPr>
              <a:t>站</a:t>
            </a:r>
            <a:r>
              <a:rPr lang="zh-TW" altLang="zh-TW" sz="2400" kern="100" dirty="0" smtClean="0">
                <a:latin typeface="Times New Roman"/>
                <a:ea typeface="標楷體"/>
              </a:rPr>
              <a:t>停車場集合</a:t>
            </a:r>
            <a:r>
              <a:rPr lang="zh-TW" altLang="zh-TW" sz="2400" kern="100" dirty="0">
                <a:latin typeface="Times New Roman"/>
                <a:ea typeface="標楷體"/>
              </a:rPr>
              <a:t>，發給當天車輛通行證</a:t>
            </a:r>
            <a:r>
              <a:rPr lang="zh-TW" altLang="zh-TW" sz="2400" kern="100" dirty="0" smtClean="0">
                <a:latin typeface="Times New Roman"/>
                <a:ea typeface="標楷體"/>
              </a:rPr>
              <a:t>後</a:t>
            </a:r>
            <a:endParaRPr lang="en-US" altLang="zh-TW" sz="2400" kern="100" dirty="0" smtClean="0">
              <a:latin typeface="Times New Roman"/>
              <a:ea typeface="標楷體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US" altLang="zh-TW" sz="2400" kern="100" dirty="0">
                <a:latin typeface="Times New Roman"/>
                <a:ea typeface="標楷體"/>
              </a:rPr>
              <a:t> </a:t>
            </a:r>
            <a:r>
              <a:rPr lang="en-US" altLang="zh-TW" sz="2400" kern="100" dirty="0" smtClean="0">
                <a:latin typeface="Times New Roman"/>
                <a:ea typeface="標楷體"/>
              </a:rPr>
              <a:t>           </a:t>
            </a:r>
            <a:r>
              <a:rPr lang="zh-TW" altLang="zh-TW" sz="2400" kern="100" dirty="0" smtClean="0">
                <a:latin typeface="Times New Roman"/>
                <a:ea typeface="標楷體"/>
              </a:rPr>
              <a:t>共</a:t>
            </a:r>
            <a:r>
              <a:rPr lang="zh-TW" altLang="zh-TW" sz="2400" kern="100" dirty="0">
                <a:latin typeface="Times New Roman"/>
                <a:ea typeface="標楷體"/>
              </a:rPr>
              <a:t>乘上山，</a:t>
            </a:r>
            <a:r>
              <a:rPr lang="zh-TW" altLang="zh-TW" sz="2400" kern="100" dirty="0" smtClean="0">
                <a:latin typeface="Times New Roman"/>
                <a:ea typeface="標楷體"/>
              </a:rPr>
              <a:t>並請</a:t>
            </a:r>
            <a:r>
              <a:rPr lang="zh-TW" altLang="zh-TW" sz="2400" kern="100" dirty="0">
                <a:latin typeface="Times New Roman"/>
                <a:ea typeface="標楷體"/>
              </a:rPr>
              <a:t>填妥下</a:t>
            </a:r>
            <a:r>
              <a:rPr lang="zh-TW" altLang="zh-TW" sz="2400" kern="100" dirty="0" smtClean="0">
                <a:latin typeface="Times New Roman"/>
                <a:ea typeface="標楷體"/>
              </a:rPr>
              <a:t>表寄</a:t>
            </a:r>
            <a:r>
              <a:rPr lang="zh-TW" altLang="zh-TW" sz="2400" kern="100" dirty="0">
                <a:latin typeface="Times New Roman"/>
                <a:ea typeface="標楷體"/>
              </a:rPr>
              <a:t>回學會。</a:t>
            </a:r>
            <a:endParaRPr lang="zh-TW" altLang="zh-TW" sz="2400" kern="100" dirty="0">
              <a:latin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zh-TW" altLang="zh-TW" sz="2400" kern="100" dirty="0" smtClean="0">
                <a:latin typeface="Times New Roman"/>
                <a:ea typeface="標楷體"/>
              </a:rPr>
              <a:t>學會</a:t>
            </a:r>
            <a:r>
              <a:rPr lang="zh-TW" altLang="en-US" sz="2400" kern="100" dirty="0" smtClean="0">
                <a:latin typeface="Times New Roman"/>
                <a:ea typeface="標楷體"/>
              </a:rPr>
              <a:t>聯絡人</a:t>
            </a:r>
            <a:r>
              <a:rPr lang="zh-TW" altLang="zh-TW" sz="2400" kern="100" dirty="0" smtClean="0">
                <a:latin typeface="Times New Roman"/>
                <a:ea typeface="標楷體"/>
              </a:rPr>
              <a:t>：王淑美</a:t>
            </a:r>
            <a:r>
              <a:rPr lang="en-US" altLang="zh-TW" sz="2400" kern="100" dirty="0" smtClean="0">
                <a:latin typeface="Times New Roman"/>
                <a:ea typeface="標楷體"/>
              </a:rPr>
              <a:t> Tel</a:t>
            </a:r>
            <a:r>
              <a:rPr lang="zh-TW" altLang="zh-TW" sz="2400" kern="100" dirty="0" smtClean="0">
                <a:latin typeface="Times New Roman"/>
                <a:ea typeface="標楷體"/>
              </a:rPr>
              <a:t>：</a:t>
            </a:r>
            <a:r>
              <a:rPr lang="en-US" altLang="zh-TW" sz="2400" kern="100" dirty="0" smtClean="0">
                <a:latin typeface="Times New Roman"/>
                <a:ea typeface="標楷體"/>
              </a:rPr>
              <a:t> 02- 29785215   Fax</a:t>
            </a:r>
            <a:r>
              <a:rPr lang="zh-TW" altLang="zh-TW" sz="2400" kern="100" dirty="0" smtClean="0">
                <a:latin typeface="Times New Roman"/>
                <a:ea typeface="標楷體"/>
              </a:rPr>
              <a:t>：</a:t>
            </a:r>
            <a:r>
              <a:rPr lang="en-US" altLang="zh-TW" sz="2400" kern="100" dirty="0" smtClean="0">
                <a:latin typeface="Times New Roman"/>
                <a:ea typeface="標楷體"/>
              </a:rPr>
              <a:t> </a:t>
            </a:r>
            <a:r>
              <a:rPr lang="en-US" altLang="zh-TW" sz="2400" kern="100" dirty="0">
                <a:latin typeface="Times New Roman"/>
                <a:ea typeface="標楷體"/>
              </a:rPr>
              <a:t>02- 29785228</a:t>
            </a:r>
            <a:endParaRPr lang="en-US" altLang="zh-TW" sz="2400" kern="100" dirty="0" smtClean="0">
              <a:latin typeface="Times New Roman"/>
              <a:ea typeface="標楷體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US" altLang="zh-TW" sz="2400" kern="100" dirty="0">
                <a:latin typeface="Times New Roman"/>
                <a:ea typeface="標楷體"/>
              </a:rPr>
              <a:t> </a:t>
            </a:r>
            <a:r>
              <a:rPr lang="en-US" altLang="zh-TW" sz="2400" kern="100" dirty="0" smtClean="0">
                <a:latin typeface="Times New Roman"/>
                <a:ea typeface="標楷體"/>
              </a:rPr>
              <a:t>           </a:t>
            </a:r>
            <a:r>
              <a:rPr lang="zh-TW" altLang="en-US" sz="2400" kern="100" dirty="0" smtClean="0">
                <a:latin typeface="Times New Roman"/>
                <a:ea typeface="標楷體"/>
              </a:rPr>
              <a:t>                         </a:t>
            </a:r>
            <a:r>
              <a:rPr lang="en-US" altLang="zh-TW" sz="2400" kern="100" dirty="0" smtClean="0">
                <a:latin typeface="Times New Roman"/>
                <a:ea typeface="標楷體"/>
              </a:rPr>
              <a:t>Email</a:t>
            </a:r>
            <a:r>
              <a:rPr lang="zh-TW" altLang="zh-TW" sz="2400" kern="100" dirty="0" smtClean="0">
                <a:latin typeface="Times New Roman"/>
                <a:ea typeface="標楷體"/>
              </a:rPr>
              <a:t>：</a:t>
            </a:r>
            <a:r>
              <a:rPr lang="en-US" altLang="zh-TW" sz="2400" kern="100" dirty="0" smtClean="0">
                <a:latin typeface="Times New Roman"/>
                <a:ea typeface="標楷體"/>
              </a:rPr>
              <a:t>tsce2009@yahoo.com.tw</a:t>
            </a:r>
            <a:endParaRPr lang="zh-TW" altLang="zh-TW" sz="2400" kern="100" dirty="0">
              <a:latin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US" altLang="zh-TW" sz="2400" kern="100" dirty="0">
                <a:latin typeface="標楷體"/>
              </a:rPr>
              <a:t>  </a:t>
            </a:r>
            <a:r>
              <a:rPr lang="en-US" altLang="zh-TW" sz="2400" kern="100" dirty="0" smtClean="0">
                <a:solidFill>
                  <a:srgbClr val="FF0000"/>
                </a:solidFill>
                <a:latin typeface="標楷體"/>
              </a:rPr>
              <a:t>    </a:t>
            </a:r>
            <a:r>
              <a:rPr lang="zh-TW" altLang="en-US" sz="2400" kern="100" dirty="0" smtClean="0">
                <a:solidFill>
                  <a:srgbClr val="FF0000"/>
                </a:solidFill>
                <a:latin typeface="標楷體"/>
              </a:rPr>
              <a:t>               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858939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sz="3600" b="1" kern="100" dirty="0" smtClean="0">
                <a:latin typeface="Times New Roman"/>
                <a:ea typeface="標楷體"/>
              </a:rPr>
              <a:t/>
            </a:r>
            <a:br>
              <a:rPr lang="en-US" altLang="zh-TW" sz="3600" b="1" kern="100" dirty="0" smtClean="0">
                <a:latin typeface="Times New Roman"/>
                <a:ea typeface="標楷體"/>
              </a:rPr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980728"/>
            <a:ext cx="8229600" cy="57606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102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6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月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8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日</a:t>
            </a:r>
            <a:r>
              <a:rPr lang="zh-TW" altLang="zh-TW" sz="2400" kern="100" dirty="0" smtClean="0">
                <a:latin typeface="Times New Roman"/>
                <a:ea typeface="標楷體"/>
              </a:rPr>
              <a:t>中華民國</a:t>
            </a:r>
            <a:r>
              <a:rPr lang="zh-TW" altLang="zh-TW" sz="2400" kern="100" dirty="0">
                <a:latin typeface="Times New Roman"/>
                <a:ea typeface="標楷體"/>
              </a:rPr>
              <a:t>營建工程</a:t>
            </a:r>
            <a:r>
              <a:rPr lang="zh-TW" altLang="zh-TW" sz="2400" kern="100" dirty="0" smtClean="0">
                <a:latin typeface="Times New Roman"/>
                <a:ea typeface="標楷體"/>
              </a:rPr>
              <a:t>學會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聯席會議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回條</a:t>
            </a:r>
            <a:endParaRPr lang="en-US" altLang="zh-TW" sz="2400" dirty="0">
              <a:latin typeface="標楷體" pitchFamily="65" charset="-120"/>
              <a:ea typeface="標楷體" pitchFamily="65" charset="-120"/>
            </a:endParaRPr>
          </a:p>
          <a:p>
            <a:pPr marL="0" indent="0" algn="ctr">
              <a:buNone/>
            </a:pP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                              </a:t>
            </a:r>
            <a:r>
              <a:rPr lang="zh-TW" altLang="en-US" sz="1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請於</a:t>
            </a:r>
            <a:r>
              <a:rPr lang="en-US" altLang="zh-TW" sz="1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5/30</a:t>
            </a:r>
            <a:r>
              <a:rPr lang="zh-TW" altLang="en-US" sz="1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前回傳</a:t>
            </a:r>
            <a:endParaRPr lang="zh-TW" altLang="en-US" sz="1800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6130631"/>
              </p:ext>
            </p:extLst>
          </p:nvPr>
        </p:nvGraphicFramePr>
        <p:xfrm>
          <a:off x="1187624" y="1916832"/>
          <a:ext cx="6912768" cy="3888432"/>
        </p:xfrm>
        <a:graphic>
          <a:graphicData uri="http://schemas.openxmlformats.org/drawingml/2006/table">
            <a:tbl>
              <a:tblPr firstRow="1" firstCol="1" bandRow="1"/>
              <a:tblGrid>
                <a:gridCol w="3456384"/>
                <a:gridCol w="3456384"/>
              </a:tblGrid>
              <a:tr h="97210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effectLst/>
                          <a:latin typeface="標楷體"/>
                          <a:ea typeface="新細明體"/>
                          <a:cs typeface="Times New Roman"/>
                        </a:rPr>
                        <a:t> </a:t>
                      </a:r>
                      <a:endParaRPr lang="zh-TW" sz="2000" kern="100" dirty="0">
                        <a:effectLst/>
                        <a:latin typeface="Times New Roman"/>
                        <a:ea typeface="新細明體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姓</a:t>
                      </a:r>
                      <a:r>
                        <a:rPr lang="en-US" sz="2000" b="1" kern="100" dirty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    </a:t>
                      </a:r>
                      <a:r>
                        <a:rPr lang="zh-TW" sz="2000" b="1" kern="100" dirty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名</a:t>
                      </a:r>
                      <a:r>
                        <a:rPr lang="zh-TW" sz="2000" b="1" kern="100" dirty="0">
                          <a:effectLst/>
                          <a:latin typeface="Times New Roman"/>
                          <a:ea typeface="新細明體"/>
                          <a:cs typeface="Times New Roman"/>
                        </a:rPr>
                        <a:t>：</a:t>
                      </a:r>
                      <a:endParaRPr lang="zh-TW" sz="2000" kern="100" dirty="0">
                        <a:effectLst/>
                        <a:latin typeface="Times New Roman"/>
                        <a:ea typeface="新細明體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effectLst/>
                          <a:latin typeface="標楷體"/>
                          <a:ea typeface="新細明體"/>
                          <a:cs typeface="Times New Roman"/>
                        </a:rPr>
                        <a:t> </a:t>
                      </a:r>
                      <a:endParaRPr lang="zh-TW" sz="2000" kern="100" dirty="0">
                        <a:effectLst/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effectLst/>
                          <a:latin typeface="標楷體"/>
                          <a:ea typeface="新細明體"/>
                          <a:cs typeface="Times New Roman"/>
                        </a:rPr>
                        <a:t> </a:t>
                      </a:r>
                      <a:endParaRPr lang="zh-TW" sz="2000" kern="100" dirty="0">
                        <a:effectLst/>
                        <a:latin typeface="Times New Roman"/>
                        <a:ea typeface="新細明體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聯絡電話</a:t>
                      </a:r>
                      <a:r>
                        <a:rPr lang="zh-TW" sz="2000" b="1" kern="100" dirty="0">
                          <a:effectLst/>
                          <a:latin typeface="Times New Roman"/>
                          <a:ea typeface="新細明體"/>
                          <a:cs typeface="Times New Roman"/>
                        </a:rPr>
                        <a:t>：</a:t>
                      </a:r>
                      <a:endParaRPr lang="zh-TW" sz="2000" kern="100" dirty="0">
                        <a:effectLst/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210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effectLst/>
                          <a:latin typeface="標楷體"/>
                          <a:ea typeface="新細明體"/>
                          <a:cs typeface="Times New Roman"/>
                        </a:rPr>
                        <a:t> </a:t>
                      </a:r>
                      <a:endParaRPr lang="zh-TW" sz="2000" kern="100">
                        <a:effectLst/>
                        <a:latin typeface="Times New Roman"/>
                        <a:ea typeface="新細明體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2000" b="1" kern="10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參加會議</a:t>
                      </a:r>
                      <a:r>
                        <a:rPr lang="en-US" sz="2000" b="1" kern="10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       </a:t>
                      </a:r>
                      <a:r>
                        <a:rPr lang="zh-TW" sz="2000" b="1" kern="10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□</a:t>
                      </a:r>
                      <a:endParaRPr lang="zh-TW" sz="2000" kern="100">
                        <a:effectLst/>
                        <a:latin typeface="Times New Roman"/>
                        <a:ea typeface="新細明體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effectLst/>
                          <a:latin typeface="標楷體"/>
                          <a:ea typeface="新細明體"/>
                          <a:cs typeface="Times New Roman"/>
                        </a:rPr>
                        <a:t> </a:t>
                      </a:r>
                      <a:endParaRPr lang="zh-TW" sz="2000" kern="100">
                        <a:effectLst/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effectLst/>
                          <a:latin typeface="標楷體"/>
                          <a:ea typeface="新細明體"/>
                          <a:cs typeface="Times New Roman"/>
                        </a:rPr>
                        <a:t> </a:t>
                      </a:r>
                      <a:endParaRPr lang="zh-TW" sz="2000" kern="100" dirty="0">
                        <a:effectLst/>
                        <a:latin typeface="Times New Roman"/>
                        <a:ea typeface="新細明體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不克參加</a:t>
                      </a:r>
                      <a:r>
                        <a:rPr lang="en-US" sz="2000" b="1" kern="100" dirty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      </a:t>
                      </a:r>
                      <a:r>
                        <a:rPr lang="zh-TW" sz="2000" b="1" kern="100" dirty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□</a:t>
                      </a:r>
                      <a:endParaRPr lang="zh-TW" sz="2000" kern="100" dirty="0">
                        <a:effectLst/>
                        <a:latin typeface="Times New Roman"/>
                        <a:ea typeface="新細明體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effectLst/>
                          <a:latin typeface="標楷體"/>
                          <a:ea typeface="新細明體"/>
                          <a:cs typeface="Times New Roman"/>
                        </a:rPr>
                        <a:t> </a:t>
                      </a:r>
                      <a:endParaRPr lang="zh-TW" sz="2000" kern="100" dirty="0">
                        <a:effectLst/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210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effectLst/>
                          <a:latin typeface="標楷體"/>
                          <a:ea typeface="新細明體"/>
                          <a:cs typeface="Times New Roman"/>
                        </a:rPr>
                        <a:t> </a:t>
                      </a:r>
                      <a:endParaRPr lang="zh-TW" sz="2000" kern="100">
                        <a:effectLst/>
                        <a:latin typeface="Times New Roman"/>
                        <a:ea typeface="新細明體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2000" b="1" kern="10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參加餐會 </a:t>
                      </a:r>
                      <a:r>
                        <a:rPr lang="en-US" sz="2000" b="1" kern="10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(</a:t>
                      </a:r>
                      <a:r>
                        <a:rPr lang="zh-TW" sz="2000" b="1" kern="10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含眷屬</a:t>
                      </a:r>
                      <a:r>
                        <a:rPr lang="en-US" sz="2000" b="1" kern="10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)        </a:t>
                      </a:r>
                      <a:r>
                        <a:rPr lang="zh-TW" sz="2000" b="1" kern="10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人</a:t>
                      </a:r>
                      <a:endParaRPr lang="zh-TW" sz="2000" kern="100">
                        <a:effectLst/>
                        <a:latin typeface="Times New Roman"/>
                        <a:ea typeface="新細明體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effectLst/>
                          <a:latin typeface="標楷體"/>
                          <a:ea typeface="新細明體"/>
                          <a:cs typeface="Times New Roman"/>
                        </a:rPr>
                        <a:t> </a:t>
                      </a:r>
                      <a:endParaRPr lang="zh-TW" sz="2000" kern="100">
                        <a:effectLst/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effectLst/>
                          <a:latin typeface="標楷體"/>
                          <a:ea typeface="新細明體"/>
                          <a:cs typeface="Times New Roman"/>
                        </a:rPr>
                        <a:t> </a:t>
                      </a:r>
                      <a:endParaRPr lang="zh-TW" sz="2000" kern="100" dirty="0">
                        <a:effectLst/>
                        <a:latin typeface="Times New Roman"/>
                        <a:ea typeface="新細明體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素食</a:t>
                      </a:r>
                      <a:r>
                        <a:rPr lang="en-US" sz="2000" b="1" kern="100" dirty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          </a:t>
                      </a:r>
                      <a:r>
                        <a:rPr lang="zh-TW" sz="2000" b="1" kern="100" dirty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人</a:t>
                      </a:r>
                      <a:endParaRPr lang="zh-TW" sz="2000" kern="100" dirty="0">
                        <a:effectLst/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210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effectLst/>
                          <a:latin typeface="標楷體"/>
                          <a:ea typeface="新細明體"/>
                          <a:cs typeface="Times New Roman"/>
                        </a:rPr>
                        <a:t> </a:t>
                      </a:r>
                      <a:endParaRPr lang="zh-TW" sz="2000" kern="100" dirty="0">
                        <a:effectLst/>
                        <a:latin typeface="Times New Roman"/>
                        <a:ea typeface="新細明體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自行開車</a:t>
                      </a:r>
                      <a:r>
                        <a:rPr lang="en-US" sz="2000" b="1" kern="100" dirty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       </a:t>
                      </a:r>
                      <a:r>
                        <a:rPr lang="zh-TW" sz="2000" b="1" kern="100" dirty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□</a:t>
                      </a:r>
                      <a:endParaRPr lang="zh-TW" sz="2000" kern="100" dirty="0">
                        <a:effectLst/>
                        <a:latin typeface="Times New Roman"/>
                        <a:ea typeface="新細明體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effectLst/>
                          <a:latin typeface="標楷體"/>
                          <a:ea typeface="新細明體"/>
                          <a:cs typeface="Times New Roman"/>
                        </a:rPr>
                        <a:t> </a:t>
                      </a:r>
                      <a:endParaRPr lang="zh-TW" sz="2000" kern="100" dirty="0">
                        <a:effectLst/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effectLst/>
                          <a:latin typeface="標楷體"/>
                          <a:ea typeface="新細明體"/>
                          <a:cs typeface="Times New Roman"/>
                        </a:rPr>
                        <a:t> </a:t>
                      </a:r>
                      <a:endParaRPr lang="zh-TW" sz="2000" kern="100" dirty="0">
                        <a:effectLst/>
                        <a:latin typeface="Times New Roman"/>
                        <a:ea typeface="新細明體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不開車</a:t>
                      </a:r>
                      <a:r>
                        <a:rPr lang="en-US" sz="2000" b="1" kern="100" dirty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        </a:t>
                      </a:r>
                      <a:r>
                        <a:rPr lang="zh-TW" sz="2000" b="1" kern="100" dirty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□</a:t>
                      </a:r>
                      <a:endParaRPr lang="zh-TW" sz="2000" kern="100" dirty="0">
                        <a:effectLst/>
                        <a:latin typeface="Times New Roman"/>
                        <a:ea typeface="新細明體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effectLst/>
                          <a:latin typeface="標楷體"/>
                          <a:ea typeface="新細明體"/>
                          <a:cs typeface="Times New Roman"/>
                        </a:rPr>
                        <a:t>  </a:t>
                      </a:r>
                      <a:endParaRPr lang="zh-TW" sz="2000" kern="100" dirty="0">
                        <a:effectLst/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040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6" name="Picture 2" descr="C:\Users\Han\Desktop\陽明山-菁山自然中心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332656"/>
            <a:ext cx="11809312" cy="18650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467544" y="332656"/>
            <a:ext cx="8496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會議地點</a:t>
            </a:r>
            <a:r>
              <a:rPr lang="zh-TW" altLang="en-US" sz="2400" dirty="0" smtClean="0">
                <a:latin typeface="標楷體"/>
                <a:ea typeface="標楷體"/>
              </a:rPr>
              <a:t>：陽明山菁山路</a:t>
            </a:r>
            <a:r>
              <a:rPr lang="en-US" altLang="zh-TW" sz="2400" dirty="0" smtClean="0">
                <a:latin typeface="標楷體"/>
                <a:ea typeface="標楷體"/>
              </a:rPr>
              <a:t>101</a:t>
            </a:r>
            <a:r>
              <a:rPr lang="zh-TW" altLang="en-US" sz="2400" dirty="0" smtClean="0">
                <a:latin typeface="標楷體"/>
                <a:ea typeface="標楷體"/>
              </a:rPr>
              <a:t>巷</a:t>
            </a:r>
            <a:r>
              <a:rPr lang="en-US" altLang="zh-TW" sz="2400" dirty="0" smtClean="0">
                <a:latin typeface="標楷體"/>
                <a:ea typeface="標楷體"/>
              </a:rPr>
              <a:t>89</a:t>
            </a:r>
            <a:r>
              <a:rPr lang="zh-TW" altLang="en-US" sz="2400" dirty="0" smtClean="0">
                <a:latin typeface="標楷體"/>
                <a:ea typeface="標楷體"/>
              </a:rPr>
              <a:t>號</a:t>
            </a:r>
            <a:r>
              <a:rPr lang="en-US" altLang="zh-TW" sz="2400" b="1" dirty="0" smtClean="0">
                <a:solidFill>
                  <a:srgbClr val="0000FF"/>
                </a:solidFill>
                <a:latin typeface="標楷體"/>
                <a:ea typeface="標楷體"/>
              </a:rPr>
              <a:t>-</a:t>
            </a:r>
            <a:r>
              <a:rPr lang="zh-TW" altLang="en-US" sz="2400" dirty="0" smtClean="0">
                <a:latin typeface="標楷體"/>
                <a:ea typeface="標楷體"/>
              </a:rPr>
              <a:t>菁山自然中心</a:t>
            </a:r>
            <a:endParaRPr lang="en-US" altLang="zh-TW" sz="2400" dirty="0" smtClean="0">
              <a:latin typeface="標楷體"/>
              <a:ea typeface="標楷體"/>
            </a:endParaRPr>
          </a:p>
          <a:p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開車</a:t>
            </a:r>
            <a:r>
              <a:rPr lang="zh-TW" altLang="en-US" sz="2400" dirty="0" smtClean="0">
                <a:latin typeface="標楷體"/>
                <a:ea typeface="標楷體"/>
              </a:rPr>
              <a:t>由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仰德大道上陽明山</a:t>
            </a:r>
            <a:r>
              <a:rPr lang="zh-TW" altLang="en-US" sz="2400" dirty="0" smtClean="0">
                <a:latin typeface="標楷體"/>
                <a:ea typeface="標楷體"/>
              </a:rPr>
              <a:t>，經格致路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直行抵達陽明路與湖山路丁字路口</a:t>
            </a:r>
            <a:r>
              <a:rPr lang="zh-TW" altLang="en-US" sz="2400" dirty="0" smtClean="0">
                <a:latin typeface="標楷體"/>
                <a:ea typeface="標楷體"/>
              </a:rPr>
              <a:t>，看到</a:t>
            </a:r>
            <a:r>
              <a:rPr lang="zh-TW" altLang="en-US" sz="2400" dirty="0" smtClean="0">
                <a:solidFill>
                  <a:srgbClr val="FF0000"/>
                </a:solidFill>
                <a:latin typeface="標楷體"/>
                <a:ea typeface="標楷體"/>
              </a:rPr>
              <a:t>中山樓大門往右轉</a:t>
            </a:r>
            <a:r>
              <a:rPr lang="zh-TW" altLang="en-US" sz="2400" dirty="0" smtClean="0">
                <a:latin typeface="標楷體"/>
                <a:ea typeface="標楷體"/>
              </a:rPr>
              <a:t>直行約</a:t>
            </a:r>
            <a:r>
              <a:rPr lang="en-US" altLang="zh-TW" sz="2400" dirty="0" smtClean="0">
                <a:latin typeface="標楷體"/>
                <a:ea typeface="標楷體"/>
              </a:rPr>
              <a:t>5</a:t>
            </a:r>
            <a:r>
              <a:rPr lang="zh-TW" altLang="en-US" sz="2400" dirty="0" smtClean="0">
                <a:latin typeface="標楷體"/>
                <a:ea typeface="標楷體"/>
              </a:rPr>
              <a:t>分鐘車程可達。</a:t>
            </a:r>
            <a:endParaRPr lang="zh-TW" altLang="en-US" sz="24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596336" y="1628800"/>
            <a:ext cx="12241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0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會議地點</a:t>
            </a:r>
            <a:endParaRPr lang="zh-TW" altLang="en-US" sz="2000" dirty="0">
              <a:solidFill>
                <a:srgbClr val="0000FF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4067944" y="2348880"/>
            <a:ext cx="39767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 smtClean="0">
                <a:solidFill>
                  <a:srgbClr val="0000FF"/>
                </a:solidFill>
                <a:latin typeface="標楷體"/>
                <a:ea typeface="標楷體"/>
              </a:rPr>
              <a:t>中山樓</a:t>
            </a:r>
            <a:endParaRPr lang="zh-TW" altLang="en-US" dirty="0">
              <a:solidFill>
                <a:srgbClr val="0000FF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2267744" y="2492896"/>
            <a:ext cx="13681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b="1" dirty="0">
                <a:solidFill>
                  <a:srgbClr val="0000FF"/>
                </a:solidFill>
                <a:latin typeface="+mj-ea"/>
                <a:ea typeface="+mj-ea"/>
              </a:rPr>
              <a:t>午餐地點</a:t>
            </a:r>
            <a:endParaRPr lang="zh-TW" altLang="en-US" dirty="0">
              <a:solidFill>
                <a:srgbClr val="0000FF"/>
              </a:solidFill>
              <a:latin typeface="+mj-ea"/>
              <a:ea typeface="+mj-ea"/>
            </a:endParaRPr>
          </a:p>
        </p:txBody>
      </p:sp>
      <p:sp>
        <p:nvSpPr>
          <p:cNvPr id="9" name="Line 14"/>
          <p:cNvSpPr>
            <a:spLocks noChangeShapeType="1"/>
          </p:cNvSpPr>
          <p:nvPr/>
        </p:nvSpPr>
        <p:spPr bwMode="auto">
          <a:xfrm flipH="1">
            <a:off x="7236295" y="1859632"/>
            <a:ext cx="432047" cy="16927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" name="Line 14"/>
          <p:cNvSpPr>
            <a:spLocks noChangeShapeType="1"/>
          </p:cNvSpPr>
          <p:nvPr/>
        </p:nvSpPr>
        <p:spPr bwMode="auto">
          <a:xfrm>
            <a:off x="3275856" y="2780928"/>
            <a:ext cx="288031" cy="43204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3706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1331640" y="274638"/>
            <a:ext cx="6768752" cy="1642194"/>
          </a:xfrm>
        </p:spPr>
        <p:txBody>
          <a:bodyPr>
            <a:noAutofit/>
          </a:bodyPr>
          <a:lstStyle/>
          <a:p>
            <a:pPr algn="l">
              <a:spcAft>
                <a:spcPts val="0"/>
              </a:spcAft>
            </a:pPr>
            <a:r>
              <a:rPr lang="en-US" altLang="zh-TW" sz="2400" b="1" kern="1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Times New Roman"/>
              </a:rPr>
              <a:t>102.06.08 </a:t>
            </a:r>
            <a:r>
              <a:rPr lang="zh-TW" altLang="zh-TW" sz="2400" b="1" kern="1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Times New Roman"/>
              </a:rPr>
              <a:t>午餐地點：</a:t>
            </a:r>
            <a:br>
              <a:rPr lang="zh-TW" altLang="zh-TW" sz="2400" b="1" kern="1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Times New Roman"/>
              </a:rPr>
            </a:br>
            <a:r>
              <a:rPr lang="zh-TW" altLang="zh-TW" sz="2400" b="1" kern="1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Times New Roman"/>
              </a:rPr>
              <a:t>國際大旅館</a:t>
            </a:r>
            <a:r>
              <a:rPr lang="zh-TW" altLang="zh-TW" sz="2400" b="1" kern="100" dirty="0">
                <a:latin typeface="標楷體" pitchFamily="65" charset="-120"/>
                <a:ea typeface="標楷體" pitchFamily="65" charset="-120"/>
                <a:cs typeface="Times New Roman"/>
              </a:rPr>
              <a:t/>
            </a:r>
            <a:br>
              <a:rPr lang="zh-TW" altLang="zh-TW" sz="2400" b="1" kern="100" dirty="0">
                <a:latin typeface="標楷體" pitchFamily="65" charset="-120"/>
                <a:ea typeface="標楷體" pitchFamily="65" charset="-120"/>
                <a:cs typeface="Times New Roman"/>
              </a:rPr>
            </a:br>
            <a:r>
              <a:rPr lang="zh-TW" altLang="zh-TW" sz="2400" b="1" kern="1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Times New Roman"/>
              </a:rPr>
              <a:t>陽明山湖山路一段</a:t>
            </a:r>
            <a:r>
              <a:rPr lang="en-US" altLang="zh-TW" sz="2400" b="1" kern="1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Times New Roman"/>
              </a:rPr>
              <a:t>7</a:t>
            </a:r>
            <a:r>
              <a:rPr lang="zh-TW" altLang="zh-TW" sz="2400" b="1" kern="1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Times New Roman"/>
              </a:rPr>
              <a:t>號</a:t>
            </a:r>
            <a:r>
              <a:rPr lang="en-US" altLang="zh-TW" sz="2400" b="1" kern="1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Times New Roman"/>
              </a:rPr>
              <a:t> TEL</a:t>
            </a:r>
            <a:r>
              <a:rPr lang="zh-TW" altLang="zh-TW" sz="2400" b="1" kern="1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Times New Roman"/>
              </a:rPr>
              <a:t>：</a:t>
            </a:r>
            <a:r>
              <a:rPr lang="en-US" altLang="zh-TW" sz="2400" b="1" kern="1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Times New Roman"/>
              </a:rPr>
              <a:t>(02)2861-7100 </a:t>
            </a:r>
            <a:r>
              <a:rPr lang="zh-TW" altLang="zh-TW" sz="2400" b="1" kern="100" dirty="0">
                <a:latin typeface="標楷體" pitchFamily="65" charset="-120"/>
                <a:ea typeface="標楷體" pitchFamily="65" charset="-120"/>
                <a:cs typeface="Times New Roman"/>
              </a:rPr>
              <a:t/>
            </a:r>
            <a:br>
              <a:rPr lang="zh-TW" altLang="zh-TW" sz="2400" b="1" kern="100" dirty="0">
                <a:latin typeface="標楷體" pitchFamily="65" charset="-120"/>
                <a:ea typeface="標楷體" pitchFamily="65" charset="-120"/>
                <a:cs typeface="Times New Roman"/>
              </a:rPr>
            </a:br>
            <a:endParaRPr lang="zh-TW" altLang="en-US" sz="2400" b="1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3296" y="2037271"/>
            <a:ext cx="6065167" cy="4200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8231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332656"/>
            <a:ext cx="8435280" cy="6120680"/>
          </a:xfrm>
        </p:spPr>
        <p:txBody>
          <a:bodyPr>
            <a:noAutofit/>
          </a:bodyPr>
          <a:lstStyle/>
          <a:p>
            <a:r>
              <a:rPr lang="zh-TW" altLang="en-US" sz="20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週休二日交通管制事項</a:t>
            </a:r>
          </a:p>
          <a:p>
            <a:r>
              <a:rPr lang="zh-TW" altLang="en-US" sz="18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一</a:t>
            </a:r>
            <a:r>
              <a:rPr lang="zh-TW" altLang="en-US" sz="1800" b="1" dirty="0" smtClean="0">
                <a:solidFill>
                  <a:srgbClr val="0000FF"/>
                </a:solidFill>
                <a:latin typeface="標楷體"/>
                <a:ea typeface="標楷體"/>
              </a:rPr>
              <a:t>、</a:t>
            </a:r>
            <a:r>
              <a:rPr lang="zh-TW" altLang="en-US" sz="18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管制</a:t>
            </a:r>
            <a:r>
              <a:rPr lang="zh-TW" altLang="en-US" sz="18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對象</a:t>
            </a:r>
            <a:r>
              <a:rPr lang="en-US" altLang="zh-TW" sz="18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: 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以</a:t>
            </a:r>
            <a:r>
              <a:rPr lang="zh-TW" altLang="en-US" sz="1800" dirty="0">
                <a:latin typeface="標楷體" pitchFamily="65" charset="-120"/>
                <a:ea typeface="標楷體" pitchFamily="65" charset="-120"/>
              </a:rPr>
              <a:t>小汽車為主。</a:t>
            </a:r>
          </a:p>
          <a:p>
            <a:r>
              <a:rPr lang="zh-TW" altLang="en-US" sz="18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二</a:t>
            </a:r>
            <a:r>
              <a:rPr lang="zh-TW" altLang="en-US" sz="1800" b="1" dirty="0" smtClean="0">
                <a:solidFill>
                  <a:srgbClr val="0000FF"/>
                </a:solidFill>
                <a:latin typeface="標楷體"/>
                <a:ea typeface="標楷體"/>
              </a:rPr>
              <a:t>、</a:t>
            </a:r>
            <a:r>
              <a:rPr lang="zh-TW" altLang="en-US" sz="18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管制</a:t>
            </a:r>
            <a:r>
              <a:rPr lang="zh-TW" altLang="en-US" sz="18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點</a:t>
            </a:r>
          </a:p>
          <a:p>
            <a:pPr marL="0" indent="0">
              <a:buNone/>
            </a:pPr>
            <a:r>
              <a:rPr lang="zh-TW" altLang="en-US" sz="1800" dirty="0"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   </a:t>
            </a: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1</a:t>
            </a:r>
            <a:r>
              <a:rPr lang="en-US" altLang="zh-TW" sz="1800" dirty="0"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sz="1800" dirty="0">
                <a:latin typeface="標楷體" pitchFamily="65" charset="-120"/>
                <a:ea typeface="標楷體" pitchFamily="65" charset="-120"/>
              </a:rPr>
              <a:t>上山管制點</a:t>
            </a:r>
            <a:r>
              <a:rPr lang="en-US" altLang="zh-TW" sz="1800" dirty="0">
                <a:latin typeface="標楷體" pitchFamily="65" charset="-120"/>
                <a:ea typeface="標楷體" pitchFamily="65" charset="-120"/>
              </a:rPr>
              <a:t>:</a:t>
            </a:r>
          </a:p>
          <a:p>
            <a:pPr marL="0" indent="0">
              <a:buNone/>
            </a:pPr>
            <a:r>
              <a:rPr lang="en-US" altLang="zh-TW" sz="1800" dirty="0">
                <a:latin typeface="標楷體" pitchFamily="65" charset="-120"/>
                <a:ea typeface="標楷體" pitchFamily="65" charset="-120"/>
              </a:rPr>
              <a:t>  </a:t>
            </a: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     </a:t>
            </a:r>
            <a:r>
              <a:rPr lang="en-US" altLang="zh-TW" sz="1800" dirty="0">
                <a:latin typeface="標楷體" pitchFamily="65" charset="-120"/>
                <a:ea typeface="標楷體" pitchFamily="65" charset="-120"/>
              </a:rPr>
              <a:t>A.</a:t>
            </a:r>
            <a:r>
              <a:rPr lang="zh-TW" altLang="en-US" sz="1800" dirty="0">
                <a:latin typeface="標楷體" pitchFamily="65" charset="-120"/>
                <a:ea typeface="標楷體" pitchFamily="65" charset="-120"/>
              </a:rPr>
              <a:t>仰德大道、至誠路口</a:t>
            </a:r>
            <a:r>
              <a:rPr lang="en-US" altLang="zh-TW" sz="1800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1800" dirty="0">
                <a:latin typeface="標楷體" pitchFamily="65" charset="-120"/>
                <a:ea typeface="標楷體" pitchFamily="65" charset="-120"/>
              </a:rPr>
              <a:t>復興橋頭</a:t>
            </a:r>
            <a:r>
              <a:rPr lang="en-US" altLang="zh-TW" sz="1800" dirty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pPr marL="0" indent="0">
              <a:buNone/>
            </a:pPr>
            <a:r>
              <a:rPr lang="en-US" altLang="zh-TW" sz="1800" dirty="0">
                <a:latin typeface="標楷體" pitchFamily="65" charset="-120"/>
                <a:ea typeface="標楷體" pitchFamily="65" charset="-120"/>
              </a:rPr>
              <a:t>   </a:t>
            </a: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    </a:t>
            </a:r>
            <a:r>
              <a:rPr lang="en-US" altLang="zh-TW" sz="1800" dirty="0">
                <a:latin typeface="標楷體" pitchFamily="65" charset="-120"/>
                <a:ea typeface="標楷體" pitchFamily="65" charset="-120"/>
              </a:rPr>
              <a:t>B.</a:t>
            </a:r>
            <a:r>
              <a:rPr lang="zh-TW" altLang="en-US" sz="1800" dirty="0">
                <a:latin typeface="標楷體" pitchFamily="65" charset="-120"/>
                <a:ea typeface="標楷體" pitchFamily="65" charset="-120"/>
              </a:rPr>
              <a:t>福林路、至善路口</a:t>
            </a:r>
          </a:p>
          <a:p>
            <a:pPr marL="0" indent="0">
              <a:buNone/>
            </a:pPr>
            <a:r>
              <a:rPr lang="zh-TW" altLang="en-US" sz="1800" dirty="0">
                <a:latin typeface="標楷體" pitchFamily="65" charset="-120"/>
                <a:ea typeface="標楷體" pitchFamily="65" charset="-120"/>
              </a:rPr>
              <a:t>   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    </a:t>
            </a:r>
            <a:r>
              <a:rPr lang="en-US" altLang="zh-TW" sz="1800" dirty="0">
                <a:latin typeface="標楷體" pitchFamily="65" charset="-120"/>
                <a:ea typeface="標楷體" pitchFamily="65" charset="-120"/>
              </a:rPr>
              <a:t>C.</a:t>
            </a:r>
            <a:r>
              <a:rPr lang="zh-TW" altLang="en-US" sz="1800" dirty="0">
                <a:latin typeface="標楷體" pitchFamily="65" charset="-120"/>
                <a:ea typeface="標楷體" pitchFamily="65" charset="-120"/>
              </a:rPr>
              <a:t>福林路、忠勇街口</a:t>
            </a:r>
          </a:p>
          <a:p>
            <a:pPr marL="0" indent="0">
              <a:buNone/>
            </a:pPr>
            <a:r>
              <a:rPr lang="zh-TW" altLang="en-US" sz="1800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    </a:t>
            </a:r>
            <a:r>
              <a:rPr lang="en-US" altLang="zh-TW" sz="1800" dirty="0"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sz="1800" dirty="0">
                <a:latin typeface="標楷體" pitchFamily="65" charset="-120"/>
                <a:ea typeface="標楷體" pitchFamily="65" charset="-120"/>
              </a:rPr>
              <a:t>下山管制點</a:t>
            </a:r>
            <a:r>
              <a:rPr lang="en-US" altLang="zh-TW" sz="1800" dirty="0">
                <a:latin typeface="標楷體" pitchFamily="65" charset="-120"/>
                <a:ea typeface="標楷體" pitchFamily="65" charset="-120"/>
              </a:rPr>
              <a:t>:</a:t>
            </a:r>
          </a:p>
          <a:p>
            <a:pPr marL="0" indent="0">
              <a:buNone/>
            </a:pPr>
            <a:r>
              <a:rPr lang="en-US" altLang="zh-TW" sz="1800" dirty="0">
                <a:latin typeface="標楷體" pitchFamily="65" charset="-120"/>
                <a:ea typeface="標楷體" pitchFamily="65" charset="-120"/>
              </a:rPr>
              <a:t>  </a:t>
            </a: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     </a:t>
            </a:r>
            <a:r>
              <a:rPr lang="en-US" altLang="zh-TW" sz="1800" dirty="0">
                <a:latin typeface="標楷體" pitchFamily="65" charset="-120"/>
                <a:ea typeface="標楷體" pitchFamily="65" charset="-120"/>
              </a:rPr>
              <a:t>A.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陽明路一段</a:t>
            </a:r>
            <a:r>
              <a:rPr lang="en-US" altLang="zh-TW" sz="1800" dirty="0">
                <a:latin typeface="標楷體" pitchFamily="65" charset="-120"/>
                <a:ea typeface="標楷體" pitchFamily="65" charset="-120"/>
              </a:rPr>
              <a:t>43</a:t>
            </a:r>
            <a:r>
              <a:rPr lang="zh-TW" altLang="en-US" sz="1800" dirty="0">
                <a:latin typeface="標楷體" pitchFamily="65" charset="-120"/>
                <a:ea typeface="標楷體" pitchFamily="65" charset="-120"/>
              </a:rPr>
              <a:t>巷口</a:t>
            </a:r>
            <a:r>
              <a:rPr lang="en-US" altLang="zh-TW" sz="1800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1800" dirty="0">
                <a:latin typeface="標楷體" pitchFamily="65" charset="-120"/>
                <a:ea typeface="標楷體" pitchFamily="65" charset="-120"/>
              </a:rPr>
              <a:t>教師研習中心站牌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前路口</a:t>
            </a:r>
            <a:r>
              <a:rPr lang="en-US" altLang="zh-TW" sz="1800" dirty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r>
              <a:rPr lang="zh-TW" altLang="en-US" sz="18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三</a:t>
            </a:r>
            <a:r>
              <a:rPr lang="zh-TW" altLang="en-US" sz="1800" b="1" dirty="0" smtClean="0">
                <a:solidFill>
                  <a:srgbClr val="0000FF"/>
                </a:solidFill>
                <a:latin typeface="標楷體"/>
                <a:ea typeface="標楷體"/>
              </a:rPr>
              <a:t>、</a:t>
            </a:r>
            <a:r>
              <a:rPr lang="zh-TW" altLang="en-US" sz="18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管制</a:t>
            </a:r>
            <a:r>
              <a:rPr lang="zh-TW" altLang="en-US" sz="18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時間</a:t>
            </a:r>
          </a:p>
          <a:p>
            <a:pPr marL="0" indent="0">
              <a:buNone/>
            </a:pPr>
            <a:r>
              <a:rPr lang="zh-TW" altLang="en-US" sz="1800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    </a:t>
            </a: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1</a:t>
            </a:r>
            <a:r>
              <a:rPr lang="en-US" altLang="zh-TW" sz="1800" dirty="0"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sz="1800" dirty="0">
                <a:latin typeface="標楷體" pitchFamily="65" charset="-120"/>
                <a:ea typeface="標楷體" pitchFamily="65" charset="-120"/>
              </a:rPr>
              <a:t>上山管制時間   每逢連續假日</a:t>
            </a:r>
            <a:r>
              <a:rPr lang="en-US" altLang="zh-TW" sz="1800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1800" dirty="0">
                <a:latin typeface="標楷體" pitchFamily="65" charset="-120"/>
                <a:ea typeface="標楷體" pitchFamily="65" charset="-120"/>
              </a:rPr>
              <a:t>含週休二日</a:t>
            </a:r>
            <a:r>
              <a:rPr lang="en-US" altLang="zh-TW" sz="1800" dirty="0">
                <a:latin typeface="標楷體" pitchFamily="65" charset="-120"/>
                <a:ea typeface="標楷體" pitchFamily="65" charset="-120"/>
              </a:rPr>
              <a:t>)</a:t>
            </a: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07:00〜15:00</a:t>
            </a:r>
            <a:endParaRPr lang="en-US" altLang="zh-TW" sz="1800" dirty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en-US" altLang="zh-TW" sz="1800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    2</a:t>
            </a:r>
            <a:r>
              <a:rPr lang="en-US" altLang="zh-TW" sz="1800" dirty="0"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sz="1800" dirty="0">
                <a:latin typeface="標楷體" pitchFamily="65" charset="-120"/>
                <a:ea typeface="標楷體" pitchFamily="65" charset="-120"/>
              </a:rPr>
              <a:t>下山管制時間   每逢連續假日</a:t>
            </a:r>
            <a:r>
              <a:rPr lang="en-US" altLang="zh-TW" sz="1800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1800" dirty="0">
                <a:latin typeface="標楷體" pitchFamily="65" charset="-120"/>
                <a:ea typeface="標楷體" pitchFamily="65" charset="-120"/>
              </a:rPr>
              <a:t>含週休二日</a:t>
            </a:r>
            <a:r>
              <a:rPr lang="en-US" altLang="zh-TW" sz="1800" dirty="0">
                <a:latin typeface="標楷體" pitchFamily="65" charset="-120"/>
                <a:ea typeface="標楷體" pitchFamily="65" charset="-120"/>
              </a:rPr>
              <a:t>)</a:t>
            </a: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14:00〜18:00</a:t>
            </a:r>
            <a:endParaRPr lang="en-US" altLang="zh-TW" sz="1800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18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四</a:t>
            </a:r>
            <a:r>
              <a:rPr lang="zh-TW" altLang="en-US" sz="1800" b="1" dirty="0" smtClean="0">
                <a:solidFill>
                  <a:srgbClr val="0000FF"/>
                </a:solidFill>
                <a:latin typeface="標楷體"/>
                <a:ea typeface="標楷體"/>
              </a:rPr>
              <a:t>、</a:t>
            </a:r>
            <a:r>
              <a:rPr lang="zh-TW" altLang="en-US" sz="18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管制</a:t>
            </a:r>
            <a:r>
              <a:rPr lang="zh-TW" altLang="en-US" sz="18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替代路線</a:t>
            </a:r>
          </a:p>
          <a:p>
            <a:pPr marL="0" indent="0">
              <a:buNone/>
            </a:pPr>
            <a:r>
              <a:rPr lang="zh-TW" altLang="en-US" sz="1800" dirty="0"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   </a:t>
            </a: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1</a:t>
            </a:r>
            <a:r>
              <a:rPr lang="en-US" altLang="zh-TW" sz="1800" dirty="0"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sz="1800" dirty="0">
                <a:latin typeface="標楷體" pitchFamily="65" charset="-120"/>
                <a:ea typeface="標楷體" pitchFamily="65" charset="-120"/>
              </a:rPr>
              <a:t>北投地區請由陽投公路上陽明山。</a:t>
            </a:r>
          </a:p>
          <a:p>
            <a:pPr marL="0" indent="0">
              <a:buNone/>
            </a:pPr>
            <a:r>
              <a:rPr lang="zh-TW" altLang="en-US" sz="1800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    </a:t>
            </a:r>
            <a:r>
              <a:rPr lang="en-US" altLang="zh-TW" sz="1800" dirty="0"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sz="1800" dirty="0">
                <a:latin typeface="標楷體" pitchFamily="65" charset="-120"/>
                <a:ea typeface="標楷體" pitchFamily="65" charset="-120"/>
              </a:rPr>
              <a:t>士林、天母、石牌地區請由行義路轉陽投公路上陽明山。</a:t>
            </a:r>
          </a:p>
          <a:p>
            <a:pPr marL="0" indent="0">
              <a:buNone/>
            </a:pPr>
            <a:r>
              <a:rPr lang="zh-TW" altLang="en-US" sz="1800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    </a:t>
            </a:r>
            <a:r>
              <a:rPr lang="en-US" altLang="zh-TW" sz="1800" dirty="0"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en-US" sz="1800" dirty="0">
                <a:latin typeface="標楷體" pitchFamily="65" charset="-120"/>
                <a:ea typeface="標楷體" pitchFamily="65" charset="-120"/>
              </a:rPr>
              <a:t>士林、天母、石牌地區請由中山北路七段盡頭轉入產業道路再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由陽</a:t>
            </a:r>
            <a:r>
              <a:rPr lang="zh-TW" altLang="en-US" sz="1800" dirty="0">
                <a:latin typeface="標楷體" pitchFamily="65" charset="-120"/>
                <a:ea typeface="標楷體" pitchFamily="65" charset="-120"/>
              </a:rPr>
              <a:t>投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公路</a:t>
            </a:r>
            <a:endParaRPr lang="en-US" altLang="zh-TW" sz="1800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en-US" altLang="zh-TW" sz="1800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      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上</a:t>
            </a:r>
            <a:r>
              <a:rPr lang="zh-TW" altLang="en-US" sz="1800" dirty="0">
                <a:latin typeface="標楷體" pitchFamily="65" charset="-120"/>
                <a:ea typeface="標楷體" pitchFamily="65" charset="-120"/>
              </a:rPr>
              <a:t>陽明山。</a:t>
            </a:r>
          </a:p>
          <a:p>
            <a:pPr marL="0" indent="0">
              <a:buNone/>
            </a:pPr>
            <a:r>
              <a:rPr lang="zh-TW" altLang="en-US" sz="1800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    </a:t>
            </a:r>
            <a:r>
              <a:rPr lang="en-US" altLang="zh-TW" sz="1800" dirty="0">
                <a:latin typeface="標楷體" pitchFamily="65" charset="-120"/>
                <a:ea typeface="標楷體" pitchFamily="65" charset="-120"/>
              </a:rPr>
              <a:t>4.</a:t>
            </a:r>
            <a:r>
              <a:rPr lang="zh-TW" altLang="en-US" sz="1800" dirty="0">
                <a:latin typeface="標楷體" pitchFamily="65" charset="-120"/>
                <a:ea typeface="標楷體" pitchFamily="65" charset="-120"/>
              </a:rPr>
              <a:t>天母地區請由東山路進入東勢產業道路、到達山仔后再上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陽明山</a:t>
            </a:r>
            <a:r>
              <a:rPr lang="zh-TW" altLang="en-US" sz="1800" dirty="0">
                <a:latin typeface="標楷體" pitchFamily="65" charset="-120"/>
                <a:ea typeface="標楷體" pitchFamily="65" charset="-120"/>
              </a:rPr>
              <a:t>。</a:t>
            </a:r>
          </a:p>
          <a:p>
            <a:endParaRPr lang="zh-TW" altLang="en-US" sz="1800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07448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437</Words>
  <Application>Microsoft Office PowerPoint</Application>
  <PresentationFormat>如螢幕大小 (4:3)</PresentationFormat>
  <Paragraphs>64</Paragraphs>
  <Slides>5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5</vt:i4>
      </vt:variant>
    </vt:vector>
  </HeadingPairs>
  <TitlesOfParts>
    <vt:vector size="6" baseType="lpstr">
      <vt:lpstr>Office 佈景主題</vt:lpstr>
      <vt:lpstr> 中華民國營建工程學會理監事、顧問、委員聯席會議 </vt:lpstr>
      <vt:lpstr> </vt:lpstr>
      <vt:lpstr>PowerPoint 簡報</vt:lpstr>
      <vt:lpstr>102.06.08 午餐地點： 國際大旅館 陽明山湖山路一段7號 TEL：(02)2861-7100  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Han</dc:creator>
  <cp:lastModifiedBy>User</cp:lastModifiedBy>
  <cp:revision>14</cp:revision>
  <dcterms:created xsi:type="dcterms:W3CDTF">2013-05-22T07:51:06Z</dcterms:created>
  <dcterms:modified xsi:type="dcterms:W3CDTF">2013-05-27T05:14:03Z</dcterms:modified>
</cp:coreProperties>
</file>